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3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1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4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0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29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5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9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slicetoday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zackfriedman/2019/01/11/live-paycheck-to-paycheck-government-shutdown/#7e6775c44f1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tatista.com/statistics/184902/homeownership-rate-in-the-us-since-200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tiff"/><Relationship Id="rId5" Type="http://schemas.openxmlformats.org/officeDocument/2006/relationships/image" Target="../media/image2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FDBD-4E78-9243-8881-FED4CAA8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777748"/>
            <a:ext cx="7315200" cy="3255264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Home</a:t>
            </a:r>
            <a:r>
              <a:rPr lang="en-US" sz="8800" dirty="0">
                <a:solidFill>
                  <a:schemeClr val="accent3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Slice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22519-7197-684E-9525-6C0A9DAE3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149546"/>
            <a:ext cx="7315200" cy="914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Project: Rutgers Data Science &amp; Visualization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793D7-4C30-C945-8700-53A6240C7336}"/>
              </a:ext>
            </a:extLst>
          </p:cNvPr>
          <p:cNvSpPr txBox="1"/>
          <p:nvPr/>
        </p:nvSpPr>
        <p:spPr>
          <a:xfrm>
            <a:off x="1069848" y="4693851"/>
            <a:ext cx="402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Nada, Jeff, Collins &amp; Dan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842AE4-B05D-7D44-8267-A62993F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302" y="3122297"/>
            <a:ext cx="3095897" cy="3095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72627-7999-5E44-AE0E-3512DB0417B1}"/>
              </a:ext>
            </a:extLst>
          </p:cNvPr>
          <p:cNvSpPr txBox="1"/>
          <p:nvPr/>
        </p:nvSpPr>
        <p:spPr>
          <a:xfrm>
            <a:off x="1069848" y="5583883"/>
            <a:ext cx="371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www.homeslicetoday.com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6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2AEB-F2C7-FC49-9B68-245AFEE6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0A96A3-66F8-DE45-89FC-988C28F3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8802" y="34725"/>
            <a:ext cx="769716" cy="769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2332EA-606D-0A4B-9F09-77BEA7015111}"/>
              </a:ext>
            </a:extLst>
          </p:cNvPr>
          <p:cNvSpPr txBox="1"/>
          <p:nvPr/>
        </p:nvSpPr>
        <p:spPr>
          <a:xfrm>
            <a:off x="3669175" y="804441"/>
            <a:ext cx="820934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Our goal is to provide seamless cash to homeowners while democratizing real estate investing. No monthly principal payments, no interest. </a:t>
            </a:r>
          </a:p>
          <a:p>
            <a:br>
              <a:rPr lang="en-US" sz="1600" dirty="0"/>
            </a:br>
            <a:r>
              <a:rPr lang="en-US" sz="1600" b="1" u="sng" dirty="0"/>
              <a:t>The Homeowner</a:t>
            </a:r>
            <a:r>
              <a:rPr lang="en-US" sz="1600" dirty="0"/>
              <a:t>:</a:t>
            </a:r>
          </a:p>
          <a:p>
            <a:pPr fontAlgn="base">
              <a:spcBef>
                <a:spcPts val="600"/>
              </a:spcBef>
            </a:pPr>
            <a:r>
              <a:rPr lang="en-US" sz="1600" dirty="0"/>
              <a:t>Even financially responsible individuals fall on hard times and need access to cash (fast), but obtaining much needed cash can be stressful, time consuming, and costly in the long-term.</a:t>
            </a:r>
          </a:p>
          <a:p>
            <a:pPr marL="7429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u="sng" dirty="0">
                <a:hlinkClick r:id="rId3"/>
              </a:rPr>
              <a:t>CareerBuilder</a:t>
            </a:r>
            <a:r>
              <a:rPr lang="en-US" sz="1600" dirty="0"/>
              <a:t> found that in </a:t>
            </a:r>
            <a:r>
              <a:rPr lang="en-US" sz="1600" b="1" dirty="0"/>
              <a:t>2019 78% of U.S. workers were living paycheck to paycheck</a:t>
            </a:r>
            <a:r>
              <a:rPr lang="en-US" sz="1600" dirty="0"/>
              <a:t>. </a:t>
            </a:r>
          </a:p>
          <a:p>
            <a:pPr marL="742950" lvl="1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While at the same time, </a:t>
            </a:r>
            <a:r>
              <a:rPr lang="en-US" sz="1600" u="sng" dirty="0">
                <a:hlinkClick r:id="rId4"/>
              </a:rPr>
              <a:t>Statista</a:t>
            </a:r>
            <a:r>
              <a:rPr lang="en-US" sz="1600" dirty="0"/>
              <a:t> published data highlighting the </a:t>
            </a:r>
            <a:r>
              <a:rPr lang="en-US" sz="1600" b="1" dirty="0"/>
              <a:t>homeownership rate in the U.S. was 65%</a:t>
            </a:r>
            <a:r>
              <a:rPr lang="en-US" sz="1600" dirty="0"/>
              <a:t> (in 2019).</a:t>
            </a:r>
          </a:p>
          <a:p>
            <a:br>
              <a:rPr lang="en-US" sz="1600" dirty="0"/>
            </a:br>
            <a:r>
              <a:rPr lang="en-US" sz="1600" b="1" u="sng" dirty="0"/>
              <a:t>The Investor</a:t>
            </a:r>
            <a:r>
              <a:rPr lang="en-US" sz="1600" dirty="0"/>
              <a:t>: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Investing in real estate is capital intensive and often reserved for more sophisticated investment professionals.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While low cost/no cost equity investing has sky-rocketed in recent years, the real estate market has remained exclusive.</a:t>
            </a:r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top things off, owning a home is expensive as lenders often require hefty down payments. 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b="1" i="1" dirty="0"/>
              <a:t>What if there was another option to get cash out of your home/diversify your investment portfolio? </a:t>
            </a:r>
          </a:p>
          <a:p>
            <a:pPr fontAlgn="base"/>
            <a:r>
              <a:rPr lang="en-US" sz="1600" b="1" dirty="0">
                <a:solidFill>
                  <a:schemeClr val="accent6"/>
                </a:solidFill>
              </a:rPr>
              <a:t>…Welcome to </a:t>
            </a:r>
            <a:r>
              <a:rPr lang="en-US" sz="1600" b="1" dirty="0" err="1">
                <a:solidFill>
                  <a:schemeClr val="accent6"/>
                </a:solidFill>
              </a:rPr>
              <a:t>HomeSlice</a:t>
            </a:r>
            <a:r>
              <a:rPr lang="en-US" sz="1600" b="1" dirty="0">
                <a:solidFill>
                  <a:schemeClr val="accent6"/>
                </a:solidFill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83D2E-A1A7-C44C-8B34-B30EAF191C11}"/>
              </a:ext>
            </a:extLst>
          </p:cNvPr>
          <p:cNvSpPr/>
          <p:nvPr/>
        </p:nvSpPr>
        <p:spPr>
          <a:xfrm>
            <a:off x="256032" y="197555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244624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5B15-8268-AE4B-B1AC-39B4A523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6596-8910-2E48-9852-BFBD5326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0" y="868680"/>
            <a:ext cx="8220918" cy="32403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(incl. Pandas, Flask, </a:t>
            </a:r>
            <a:r>
              <a:rPr lang="en-US" dirty="0" err="1"/>
              <a:t>ZillowAPI</a:t>
            </a:r>
            <a:r>
              <a:rPr lang="en-US" dirty="0"/>
              <a:t>, </a:t>
            </a:r>
            <a:r>
              <a:rPr lang="en-US" dirty="0" err="1"/>
              <a:t>SQLAlchemy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 and more)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AWS RDS</a:t>
            </a:r>
          </a:p>
          <a:p>
            <a:r>
              <a:rPr lang="en-US" dirty="0" err="1"/>
              <a:t>PgAdmin</a:t>
            </a:r>
            <a:r>
              <a:rPr lang="en-US" dirty="0"/>
              <a:t> Database</a:t>
            </a:r>
          </a:p>
          <a:p>
            <a:r>
              <a:rPr lang="en-US" dirty="0"/>
              <a:t>HTML/CSS (incl. Bootstrap)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Heroku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39587-1BEA-C24A-BFA4-13289FAA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02" y="4419811"/>
            <a:ext cx="2081627" cy="12455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A88FF-176A-B94B-83FF-515C3A4E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01" y="4419811"/>
            <a:ext cx="1677879" cy="1671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BF9A8-44CC-A34A-A6A8-B3EC2EAA4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793" y="4419811"/>
            <a:ext cx="1620049" cy="1671351"/>
          </a:xfrm>
          <a:prstGeom prst="rect">
            <a:avLst/>
          </a:prstGeom>
        </p:spPr>
      </p:pic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8B545B-7C10-B24E-877E-C40BC1401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02" y="34725"/>
            <a:ext cx="769716" cy="7697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BB7AE8-F66B-C14E-AD7C-70563CA771B7}"/>
              </a:ext>
            </a:extLst>
          </p:cNvPr>
          <p:cNvSpPr/>
          <p:nvPr/>
        </p:nvSpPr>
        <p:spPr>
          <a:xfrm>
            <a:off x="256032" y="197555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</a:t>
            </a:r>
          </a:p>
        </p:txBody>
      </p:sp>
    </p:spTree>
    <p:extLst>
      <p:ext uri="{BB962C8B-B14F-4D97-AF65-F5344CB8AC3E}">
        <p14:creationId xmlns:p14="http://schemas.microsoft.com/office/powerpoint/2010/main" val="126724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9E6-962F-3145-B79A-94885C512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901700"/>
            <a:ext cx="2834640" cy="722395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5AE67E-0133-C446-BA36-D0B01C6D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735" y="2105235"/>
            <a:ext cx="1837507" cy="18375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7FC8A6-B0B5-6644-B573-7F8F599DBD89}"/>
              </a:ext>
            </a:extLst>
          </p:cNvPr>
          <p:cNvCxnSpPr>
            <a:cxnSpLocks/>
          </p:cNvCxnSpPr>
          <p:nvPr/>
        </p:nvCxnSpPr>
        <p:spPr>
          <a:xfrm flipV="1">
            <a:off x="6430198" y="2868958"/>
            <a:ext cx="783402" cy="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D143CD-7C03-D245-837B-97E95A13AEA1}"/>
              </a:ext>
            </a:extLst>
          </p:cNvPr>
          <p:cNvCxnSpPr>
            <a:cxnSpLocks/>
          </p:cNvCxnSpPr>
          <p:nvPr/>
        </p:nvCxnSpPr>
        <p:spPr>
          <a:xfrm>
            <a:off x="3894669" y="3469338"/>
            <a:ext cx="5926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8BD07-B365-F741-88F7-4BECE9779D6F}"/>
              </a:ext>
            </a:extLst>
          </p:cNvPr>
          <p:cNvSpPr/>
          <p:nvPr/>
        </p:nvSpPr>
        <p:spPr>
          <a:xfrm>
            <a:off x="2688743" y="3266625"/>
            <a:ext cx="1085400" cy="4054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Address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7958A9-3D81-864F-8ADB-B9129B170590}"/>
              </a:ext>
            </a:extLst>
          </p:cNvPr>
          <p:cNvCxnSpPr>
            <a:cxnSpLocks/>
          </p:cNvCxnSpPr>
          <p:nvPr/>
        </p:nvCxnSpPr>
        <p:spPr>
          <a:xfrm flipH="1">
            <a:off x="6493936" y="3109899"/>
            <a:ext cx="7196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748695E-A9D9-2D44-BC29-E5992D5E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374" y="197555"/>
            <a:ext cx="1080126" cy="1521177"/>
          </a:xfrm>
          <a:prstGeom prst="rect">
            <a:avLst/>
          </a:prstGeom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5685DA5E-D782-224C-80E6-94206E125193}"/>
              </a:ext>
            </a:extLst>
          </p:cNvPr>
          <p:cNvSpPr/>
          <p:nvPr/>
        </p:nvSpPr>
        <p:spPr>
          <a:xfrm>
            <a:off x="10331375" y="4428068"/>
            <a:ext cx="1368180" cy="15995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A104D4-AB21-7347-AE5C-A2006777F2A9}"/>
              </a:ext>
            </a:extLst>
          </p:cNvPr>
          <p:cNvCxnSpPr>
            <a:cxnSpLocks/>
          </p:cNvCxnSpPr>
          <p:nvPr/>
        </p:nvCxnSpPr>
        <p:spPr>
          <a:xfrm>
            <a:off x="8919865" y="4947796"/>
            <a:ext cx="991537" cy="3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E121CA0-29D9-DF44-BEE9-43110611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12" y="2354261"/>
            <a:ext cx="1033415" cy="10293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CEE87C-B4D1-E545-A9EB-F0652B7E6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6328" y="5125963"/>
            <a:ext cx="778274" cy="46566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C0D25D-0122-3944-AD47-C4D567C5403B}"/>
              </a:ext>
            </a:extLst>
          </p:cNvPr>
          <p:cNvCxnSpPr>
            <a:cxnSpLocks/>
          </p:cNvCxnSpPr>
          <p:nvPr/>
        </p:nvCxnSpPr>
        <p:spPr>
          <a:xfrm flipH="1">
            <a:off x="8919865" y="4718740"/>
            <a:ext cx="10404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9017788-51B9-5D48-9EE3-0437328C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860" y="4133439"/>
            <a:ext cx="1127847" cy="11635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15278C-6B24-9143-9590-83FCDD9B9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28" y="2790594"/>
            <a:ext cx="1274322" cy="127432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D65C46E-2502-C844-B29B-8FC0547A3372}"/>
              </a:ext>
            </a:extLst>
          </p:cNvPr>
          <p:cNvSpPr txBox="1"/>
          <p:nvPr/>
        </p:nvSpPr>
        <p:spPr>
          <a:xfrm>
            <a:off x="1237946" y="2371983"/>
            <a:ext cx="855134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E607A6-98D1-C14C-B380-0058E677EEA2}"/>
              </a:ext>
            </a:extLst>
          </p:cNvPr>
          <p:cNvCxnSpPr>
            <a:cxnSpLocks/>
          </p:cNvCxnSpPr>
          <p:nvPr/>
        </p:nvCxnSpPr>
        <p:spPr>
          <a:xfrm>
            <a:off x="2049272" y="3465855"/>
            <a:ext cx="524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BEE57F6-FC8E-CB4F-AFBB-92B605EE40D3}"/>
              </a:ext>
            </a:extLst>
          </p:cNvPr>
          <p:cNvSpPr/>
          <p:nvPr/>
        </p:nvSpPr>
        <p:spPr>
          <a:xfrm>
            <a:off x="3710644" y="5041816"/>
            <a:ext cx="1447518" cy="520377"/>
          </a:xfrm>
          <a:prstGeom prst="roundRect">
            <a:avLst/>
          </a:prstGeom>
          <a:solidFill>
            <a:schemeClr val="accent3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Home Value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17AD2BC-0451-864E-807C-CC13549F1243}"/>
              </a:ext>
            </a:extLst>
          </p:cNvPr>
          <p:cNvSpPr/>
          <p:nvPr/>
        </p:nvSpPr>
        <p:spPr>
          <a:xfrm>
            <a:off x="5365703" y="5041816"/>
            <a:ext cx="1447518" cy="520377"/>
          </a:xfrm>
          <a:prstGeom prst="roundRect">
            <a:avLst/>
          </a:prstGeom>
          <a:solidFill>
            <a:schemeClr val="accent3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Cash Offer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FF146939-8C5E-8949-AA3C-F28A2D6D9150}"/>
              </a:ext>
            </a:extLst>
          </p:cNvPr>
          <p:cNvCxnSpPr>
            <a:cxnSpLocks/>
          </p:cNvCxnSpPr>
          <p:nvPr/>
        </p:nvCxnSpPr>
        <p:spPr>
          <a:xfrm rot="5400000">
            <a:off x="4399736" y="3954143"/>
            <a:ext cx="1119356" cy="89335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49F13FB-42F3-3748-BB6A-C867DEA06D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53267" y="4081262"/>
            <a:ext cx="1119355" cy="61371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EBC8A4-C7F3-374F-9BDF-C881D4CD6D13}"/>
              </a:ext>
            </a:extLst>
          </p:cNvPr>
          <p:cNvCxnSpPr>
            <a:cxnSpLocks/>
          </p:cNvCxnSpPr>
          <p:nvPr/>
        </p:nvCxnSpPr>
        <p:spPr>
          <a:xfrm flipV="1">
            <a:off x="8584227" y="1428060"/>
            <a:ext cx="1524973" cy="108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23E11F-1186-7F4E-BB8D-81C3C17A85ED}"/>
              </a:ext>
            </a:extLst>
          </p:cNvPr>
          <p:cNvCxnSpPr>
            <a:cxnSpLocks/>
          </p:cNvCxnSpPr>
          <p:nvPr/>
        </p:nvCxnSpPr>
        <p:spPr>
          <a:xfrm flipH="1">
            <a:off x="8363128" y="1195956"/>
            <a:ext cx="1580972" cy="10828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2205A54-6D07-EF4F-A60D-91ED63937645}"/>
              </a:ext>
            </a:extLst>
          </p:cNvPr>
          <p:cNvCxnSpPr>
            <a:cxnSpLocks/>
          </p:cNvCxnSpPr>
          <p:nvPr/>
        </p:nvCxnSpPr>
        <p:spPr>
          <a:xfrm>
            <a:off x="7856076" y="3465855"/>
            <a:ext cx="0" cy="5249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4348EA9-38BF-464B-85EC-E75F4B9F398E}"/>
              </a:ext>
            </a:extLst>
          </p:cNvPr>
          <p:cNvCxnSpPr>
            <a:cxnSpLocks/>
          </p:cNvCxnSpPr>
          <p:nvPr/>
        </p:nvCxnSpPr>
        <p:spPr>
          <a:xfrm flipH="1" flipV="1">
            <a:off x="8084782" y="3475961"/>
            <a:ext cx="1" cy="4667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F57EEA11-156D-7044-8E65-11115E82CC20}"/>
              </a:ext>
            </a:extLst>
          </p:cNvPr>
          <p:cNvCxnSpPr>
            <a:cxnSpLocks/>
          </p:cNvCxnSpPr>
          <p:nvPr/>
        </p:nvCxnSpPr>
        <p:spPr>
          <a:xfrm rot="10800000">
            <a:off x="1650290" y="4064917"/>
            <a:ext cx="1946055" cy="12370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EFEFE7B-7845-BB4F-8F7B-D045CD9218AE}"/>
              </a:ext>
            </a:extLst>
          </p:cNvPr>
          <p:cNvSpPr/>
          <p:nvPr/>
        </p:nvSpPr>
        <p:spPr>
          <a:xfrm>
            <a:off x="256032" y="197555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COLLINS</a:t>
            </a:r>
          </a:p>
        </p:txBody>
      </p:sp>
    </p:spTree>
    <p:extLst>
      <p:ext uri="{BB962C8B-B14F-4D97-AF65-F5344CB8AC3E}">
        <p14:creationId xmlns:p14="http://schemas.microsoft.com/office/powerpoint/2010/main" val="4216156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5305-D03E-724F-8E5C-EE9A5247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1" y="92542"/>
            <a:ext cx="5756983" cy="5461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Back-End Code Overview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0D4352-0ECC-7C4A-AD66-458B526CA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32" y="895350"/>
            <a:ext cx="2844800" cy="5067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68F69-F731-EE4B-98D7-C45FFA8AD7CD}"/>
              </a:ext>
            </a:extLst>
          </p:cNvPr>
          <p:cNvSpPr txBox="1"/>
          <p:nvPr/>
        </p:nvSpPr>
        <p:spPr>
          <a:xfrm>
            <a:off x="2091847" y="710684"/>
            <a:ext cx="109585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Flask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CB6A4-4751-A844-ACAE-27B425A0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848708"/>
            <a:ext cx="6807200" cy="157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9D7C1E-EE57-AE4B-B38E-6787B8734CCB}"/>
              </a:ext>
            </a:extLst>
          </p:cNvPr>
          <p:cNvSpPr txBox="1"/>
          <p:nvPr/>
        </p:nvSpPr>
        <p:spPr>
          <a:xfrm>
            <a:off x="9131300" y="710684"/>
            <a:ext cx="214630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 DB &amp; Calculation*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23507C-2454-AA49-B70F-EF7A0C8AE85C}"/>
              </a:ext>
            </a:extLst>
          </p:cNvPr>
          <p:cNvSpPr txBox="1"/>
          <p:nvPr/>
        </p:nvSpPr>
        <p:spPr>
          <a:xfrm>
            <a:off x="8442542" y="49611"/>
            <a:ext cx="3657600" cy="279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*We’re not going to show you our whole calculation </a:t>
            </a:r>
            <a:r>
              <a:rPr lang="en-US" sz="1200" dirty="0">
                <a:sym typeface="Wingdings" pitchFamily="2" charset="2"/>
              </a:rPr>
              <a:t>; )</a:t>
            </a:r>
            <a:endParaRPr lang="en-US" sz="1200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9402A1-3B17-1F4E-A61F-355A5CB79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8" t="4356" r="13286"/>
          <a:stretch/>
        </p:blipFill>
        <p:spPr>
          <a:xfrm>
            <a:off x="4353228" y="4484318"/>
            <a:ext cx="6515100" cy="225909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944555-AB5B-3F4F-B177-F8820F592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0" y="2514370"/>
            <a:ext cx="3768476" cy="18292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B25F94D-6B5A-F846-8823-E3F598A976F1}"/>
              </a:ext>
            </a:extLst>
          </p:cNvPr>
          <p:cNvSpPr txBox="1"/>
          <p:nvPr/>
        </p:nvSpPr>
        <p:spPr>
          <a:xfrm>
            <a:off x="7679740" y="3084581"/>
            <a:ext cx="2816810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3. Historical Data Preview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11C43-DFFC-3E40-A384-5FFD3723C27D}"/>
              </a:ext>
            </a:extLst>
          </p:cNvPr>
          <p:cNvSpPr txBox="1"/>
          <p:nvPr/>
        </p:nvSpPr>
        <p:spPr>
          <a:xfrm>
            <a:off x="9036136" y="5245001"/>
            <a:ext cx="3064006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4. Logistic Regression 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1AABED-49C0-9D49-9AE8-155561A2A4C1}"/>
              </a:ext>
            </a:extLst>
          </p:cNvPr>
          <p:cNvSpPr/>
          <p:nvPr/>
        </p:nvSpPr>
        <p:spPr>
          <a:xfrm>
            <a:off x="103632" y="6219358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7836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271706-4094-0C4C-9823-8734C61B6F9C}"/>
              </a:ext>
            </a:extLst>
          </p:cNvPr>
          <p:cNvSpPr txBox="1">
            <a:spLocks/>
          </p:cNvSpPr>
          <p:nvPr/>
        </p:nvSpPr>
        <p:spPr>
          <a:xfrm>
            <a:off x="217931" y="92542"/>
            <a:ext cx="5756983" cy="546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Front-End Code Overview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26E1BF-3834-0044-8C7C-E3DAD282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67" y="638642"/>
            <a:ext cx="6016855" cy="3040432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92DF8B-6A96-8743-AA6F-D8537DEE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767" y="3917080"/>
            <a:ext cx="2425700" cy="231140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A5AD1-9A9C-5449-B6A2-B5DD62C2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128" y="4162544"/>
            <a:ext cx="2578100" cy="1816100"/>
          </a:xfrm>
          <a:prstGeom prst="rect">
            <a:avLst/>
          </a:prstGeom>
          <a:ln w="19050">
            <a:solidFill>
              <a:schemeClr val="accent3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0338DE-0F3B-A24B-A7D6-A38E6A99F055}"/>
              </a:ext>
            </a:extLst>
          </p:cNvPr>
          <p:cNvCxnSpPr>
            <a:cxnSpLocks/>
          </p:cNvCxnSpPr>
          <p:nvPr/>
        </p:nvCxnSpPr>
        <p:spPr>
          <a:xfrm flipH="1">
            <a:off x="7118631" y="3560213"/>
            <a:ext cx="672553" cy="6649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2B8CAA-C2AD-F84C-AF5C-B27959B0CDDD}"/>
              </a:ext>
            </a:extLst>
          </p:cNvPr>
          <p:cNvCxnSpPr>
            <a:cxnSpLocks/>
          </p:cNvCxnSpPr>
          <p:nvPr/>
        </p:nvCxnSpPr>
        <p:spPr>
          <a:xfrm>
            <a:off x="8417491" y="5060516"/>
            <a:ext cx="8884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B15EC-13D4-E84A-A999-EB7A8917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3" y="876661"/>
            <a:ext cx="2794000" cy="2044700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D7464-9122-224C-ACF7-8DAC00EE9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15" y="3087526"/>
            <a:ext cx="5360418" cy="18135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294A4B-E9AE-8649-8A3A-E693CF46391D}"/>
              </a:ext>
            </a:extLst>
          </p:cNvPr>
          <p:cNvSpPr/>
          <p:nvPr/>
        </p:nvSpPr>
        <p:spPr>
          <a:xfrm>
            <a:off x="103632" y="6219358"/>
            <a:ext cx="1394257" cy="37394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NADA</a:t>
            </a:r>
          </a:p>
        </p:txBody>
      </p:sp>
    </p:spTree>
    <p:extLst>
      <p:ext uri="{BB962C8B-B14F-4D97-AF65-F5344CB8AC3E}">
        <p14:creationId xmlns:p14="http://schemas.microsoft.com/office/powerpoint/2010/main" val="264499207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{D87856B0-5A5B-FC4C-9ED9-CD67BFC0B83C}tf10001124</Template>
  <TotalTime>2380</TotalTime>
  <Words>298</Words>
  <Application>Microsoft Macintosh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Corbel</vt:lpstr>
      <vt:lpstr>Wingdings 2</vt:lpstr>
      <vt:lpstr>Frame</vt:lpstr>
      <vt:lpstr>Home/Slice</vt:lpstr>
      <vt:lpstr>Background</vt:lpstr>
      <vt:lpstr>Tools</vt:lpstr>
      <vt:lpstr>Data Flow</vt:lpstr>
      <vt:lpstr>Back-End Code 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Home/Slice</dc:title>
  <dc:creator>Dan Bishop</dc:creator>
  <cp:lastModifiedBy>Dan Bishop</cp:lastModifiedBy>
  <cp:revision>24</cp:revision>
  <dcterms:created xsi:type="dcterms:W3CDTF">2020-04-15T00:46:56Z</dcterms:created>
  <dcterms:modified xsi:type="dcterms:W3CDTF">2020-05-14T10:01:12Z</dcterms:modified>
</cp:coreProperties>
</file>